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2" r:id="rId9"/>
    <p:sldId id="266" r:id="rId10"/>
    <p:sldId id="263" r:id="rId11"/>
    <p:sldId id="264" r:id="rId12"/>
    <p:sldId id="265" r:id="rId13"/>
    <p:sldId id="267" r:id="rId14"/>
    <p:sldId id="269" r:id="rId15"/>
    <p:sldId id="270" r:id="rId16"/>
    <p:sldId id="271" r:id="rId17"/>
    <p:sldId id="273" r:id="rId18"/>
    <p:sldId id="272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0" autoAdjust="0"/>
    <p:restoredTop sz="71331" autoAdjust="0"/>
  </p:normalViewPr>
  <p:slideViewPr>
    <p:cSldViewPr snapToGrid="0">
      <p:cViewPr>
        <p:scale>
          <a:sx n="66" d="100"/>
          <a:sy n="66" d="100"/>
        </p:scale>
        <p:origin x="1168" y="6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EA67B9-1B3D-4567-BE7F-D790029F6970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97ACBE-7038-4010-A9E0-6224B836AA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609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“Today, I’ll introduce FIGHI — a framework that extends Fisher Information theory to detect meaningful gene–gene interactions, beyond what traditional GWAS can capture.”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19379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“We control how deep the model explores — 2-way, 3-way, or higher — using a max_order parameter. But it’s adaptive: even if we set max_order=4, the model stops where Fisher Information gain saturates.”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66595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“We can visualize FIGHI’s output as a hypergraph — where edges connect SNPs that jointly contribute significant information. It’s a map of the genome’s cooperative structure.”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9832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“Notice that even though we allowed up to 4-way interactions, the algorithm only retained 2-way ones — meaning the information surface flattened beyond that. That’s the adaptive stopping in action.”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6881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“FIGHI uses a streaming strategy — reading large genotype matrices in chunks, prescreening top variants, and never holding the full dataset in memory. Perfect for biobank-scale data.”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04118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“Every line in FIGHI — every interaction, every edge — is justified by this formula.</a:t>
            </a:r>
            <a:br>
              <a:rPr lang="en-US" dirty="0"/>
            </a:br>
            <a:r>
              <a:rPr lang="en-US" dirty="0"/>
              <a:t>It tells us which SNP combinations truly make the phenotype landscape bend.”</a:t>
            </a:r>
          </a:p>
          <a:p>
            <a:endParaRPr lang="en-US" dirty="0"/>
          </a:p>
          <a:p>
            <a:r>
              <a:rPr lang="en-US" dirty="0"/>
              <a:t>“That’s it. Every part of FIGHI — theory, computation, and biology — flows from this one equation.”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6677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“In GWAS, we test one SNP at a time. But biological reality is combinatorial — traits often arise when variants work </a:t>
            </a:r>
            <a:r>
              <a:rPr lang="en-US" i="1" dirty="0"/>
              <a:t>together</a:t>
            </a:r>
            <a:r>
              <a:rPr lang="en-US" dirty="0"/>
              <a:t>. FIGHI captures that cooperation mathematically.”</a:t>
            </a:r>
          </a:p>
          <a:p>
            <a:endParaRPr lang="en-US" dirty="0"/>
          </a:p>
          <a:p>
            <a:r>
              <a:rPr lang="en-US" dirty="0"/>
              <a:t>Example: SNP A by itself does nothing; SNP B by itself does nothing —</a:t>
            </a:r>
            <a:br>
              <a:rPr lang="en-US" dirty="0"/>
            </a:br>
            <a:r>
              <a:rPr lang="en-US" dirty="0"/>
              <a:t>but A × B = 1 triggers a pathway that changes the phenotype.</a:t>
            </a:r>
            <a:br>
              <a:rPr lang="en-US" dirty="0"/>
            </a:br>
            <a:r>
              <a:rPr lang="en-US" dirty="0"/>
              <a:t>GWAS would miss that, because it never considers A×B jointly.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55677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“Even with just 10,000 SNPs, pairwise interactions explode combinatorially. We needed a way to </a:t>
            </a:r>
            <a:r>
              <a:rPr lang="en-US" i="1" dirty="0"/>
              <a:t>prioritize</a:t>
            </a:r>
            <a:r>
              <a:rPr lang="en-US" dirty="0"/>
              <a:t> combinations that actually matter statistically — that’s where Fisher Information comes in.”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23180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“Fisher Information measures how sharp or stable a likelihood peak is. The sharper it is, the more certain we are. So, we use this curvature as our measure of information gain.”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5457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“Geometrically, each interaction causes a local curvature in the likelihood surface — a deformation that changes how the phenotype manifold bends around the genotype space.”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1171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“This comes from the score test — the same principle used in classical inference — but reinterpreted for interaction discovery. We only need gradients and curvature terms, so it scales beautifully.”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6871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“This is the essence of FIGHI: for each potential interaction z, we compute how much additional Fisher Information it adds — that’s our signal strength — without refitting the whole model.”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182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“This is the essence of FIGHI: for each potential interaction z, we compute how much additional Fisher Information it adds — that’s our signal strength — without refitting the whole model.”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93111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“This comes from the score test — the same principle used in classical inference — but reinterpreted for interaction discovery. We only need gradients and curvature terms, so it scales beautifully.”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97ACBE-7038-4010-A9E0-6224B836AA52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5192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DBA95-B668-265E-2365-57BD25AD3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DFB45F-2302-BADA-5615-AD0D96EFC8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DDBB6-0807-9F25-B8F9-DDDC97798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C9FFD2-00A3-BF37-F6DD-35380E39B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97CDD-95CC-059D-E670-FAF75E245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2003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FFD8C-B54B-BFAC-DD2F-16DBA6B3E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C72C98-43AF-AE9A-86DA-CB56EC42AC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CD348-3ABD-1A2F-492D-713F8509A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7F401-A415-E2AD-3CDC-61A8A5406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B7EF6-4A79-DDD4-42DA-BC67DF494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5411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8F99C4-FDCE-D9F5-3368-15A2074D9D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C06F02-07C0-FF27-9A06-16ABA3D6F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0CBBD-E21A-2C09-CCEF-D48946AA3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FFF94-1CCF-5542-CDF3-BE6733F26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17AC6-5A57-A6E5-30CF-F3AD939A0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9503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79C88-60AF-5511-25C4-5D4A3F8CB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655DB-CB49-6480-FC13-CD4AFF58C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D1049-0437-1BA6-A285-B7DEB0902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0508D-A425-6646-6FC2-DE677BCF1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EA2CA-1893-9189-F052-CAB2D516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345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B209D-C030-3F77-35F7-EED9E7A5B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CF68E-2D2B-7D31-C1F9-A575E69D2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D4BE55-4AC8-12C0-DDD9-D2C5A9120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B9543-B49B-A95F-AD48-A71892EB1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4EF07-48CE-9A0A-21A0-F380129A7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7864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DDA0E-38B6-2A5A-0E35-1AF6F3E34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12BCD-D36D-0A34-10AE-87098B56F6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B8F05-4C1D-5B70-B6E3-D4C03B431A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201BD5-C3D6-18B4-9722-CAEBE2413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247DD5-98CB-EEA1-D0CB-CC4CC5D26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52D3D6-484F-24CB-EB91-77DEEF562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0734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2B4F7-5B9F-4AB2-10FA-251B71CB9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8D46F-F155-5896-4A91-E080A9993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7A0CB2-1D1A-410A-70D8-08B85A9C9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614EB-9803-E572-96FD-BA30F8E56A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ABC620-1B2C-0029-770A-AB2D10291F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A18CBB-FDF5-5068-F0EA-A51DC0CF3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8DD73E-A235-146F-1312-6D314453D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40963D-AE54-FCF7-58E0-44B9B4BD9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207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B8AE5-FA6D-ABC5-E8CB-E98CA7170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36DA93-2B3B-724E-56B7-36FB660FB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617BE4-4EB2-C3FE-6FF0-1486D2896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AB150C-0B26-C960-727E-8ADA51FC3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57198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8AB4E7-93E5-A8B1-05C5-624F268AB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F4CC76-DE33-FCEF-C7BA-90E9FFBA1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3B309-CD4D-0114-9998-25059BE84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1924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F8EF2-5F14-CF44-0FDC-A0D6770EC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64E54-8327-6E6E-DAC8-E2D7143B8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9748F5-0A1A-1476-DDFD-4ED156B0BA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523EAC-5520-F169-CD5F-8F5B489F5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656B6-E30C-ADB7-3591-1F2BB349D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5AE39-9B8A-F0C1-14FC-E083093B2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1231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66BB-9085-D236-A8AA-60DE12ACF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E5FBE8-BD6A-F922-504A-A2BBF90CC5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C31A4A-301B-CCC3-B0A2-820E957CD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EA8582-6CA3-F1D4-A54D-303D54A58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646FC-1B62-873D-5642-E9C7FC12E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ADE160-13BA-83E7-3CCB-F01EB2916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2074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4E8CB6-A9B9-C443-409D-649B51B1C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7499B-FE55-0CA3-E020-B052555F8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0FB68-5464-9E0F-9188-ADB101354E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A06E16-BD2F-4BB4-8FC8-84E9D68CAFDD}" type="datetimeFigureOut">
              <a:rPr lang="en-CA" smtClean="0"/>
              <a:t>2025-10-16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94871-3AA2-DC6D-6EE4-A637B32192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F6F84-1374-E12A-7C7E-D7D2ED658E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F35C62-8A21-4D5D-B3A1-35CE65831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5522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2F14F-B2E3-7B10-808F-ECFB71AEC4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3200" dirty="0"/>
              <a:t>FIGHI: Fisher Information Guided Hyper-Interaction Inference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A4E5A8-1167-EECD-D072-9929C0B431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 scalable and interpretable framework for discovering high-order genomic interactions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404010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5FF434-A3A0-33B5-0B20-51CCAEBD2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100" dirty="0"/>
              <a:t>Fisher Information Gain for Logistic and Linear Models</a:t>
            </a:r>
            <a:endParaRPr lang="en-CA" sz="41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39778-1869-A1A0-7383-8BFE93AC4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We can derive Uz and Izz explicitly.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087796-256F-F3A5-F0BB-8C6214FD0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32" y="3169689"/>
            <a:ext cx="5150277" cy="234337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09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18E5E-B31D-AAFD-E5B8-8A4CA2AFD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Fisher Information Gain for Logistic and Linear Models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DD19BD-4889-3D17-1715-108FAA078C79}"/>
              </a:ext>
            </a:extLst>
          </p:cNvPr>
          <p:cNvSpPr txBox="1"/>
          <p:nvPr/>
        </p:nvSpPr>
        <p:spPr>
          <a:xfrm>
            <a:off x="793661" y="2599509"/>
            <a:ext cx="4530898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We can derive Uz and Izz explicitly.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A229D6-5986-A5E0-049B-998F350FBA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11532" y="3388576"/>
            <a:ext cx="5150277" cy="190560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85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22F19F4-FE70-43DC-856F-2CE5F521D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886A7F-2C63-097F-73F4-22779FBB2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</p:spPr>
        <p:txBody>
          <a:bodyPr anchor="ctr">
            <a:normAutofit/>
          </a:bodyPr>
          <a:lstStyle/>
          <a:p>
            <a:r>
              <a:rPr lang="en-CA" sz="3300"/>
              <a:t>Building Interactions Adaptively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70953-AD88-74BD-499A-7FE51DEA9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31" y="3989837"/>
            <a:ext cx="4335493" cy="1652642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800" dirty="0"/>
              <a:t>But we don’t explore everything.</a:t>
            </a:r>
            <a:br>
              <a:rPr lang="en-US" sz="1800" dirty="0"/>
            </a:br>
            <a:r>
              <a:rPr lang="en-US" sz="1800" dirty="0"/>
              <a:t>We keep only the interactions that </a:t>
            </a:r>
            <a:r>
              <a:rPr lang="en-US" sz="1800" b="1" dirty="0"/>
              <a:t>add significant Fisher Information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r>
              <a:rPr lang="en-US" sz="1800" dirty="0"/>
              <a:t>FIGHI </a:t>
            </a:r>
            <a:r>
              <a:rPr lang="en-US" sz="1800" b="1" dirty="0"/>
              <a:t>adapts its order depth</a:t>
            </a:r>
            <a:r>
              <a:rPr lang="en-US" sz="1800" dirty="0"/>
              <a:t> — if information saturates early, it stops at 2- or 3-way.</a:t>
            </a:r>
          </a:p>
          <a:p>
            <a:pPr marL="0" indent="0">
              <a:buNone/>
            </a:pPr>
            <a:r>
              <a:rPr lang="en-US" sz="1800" dirty="0"/>
              <a:t>That’s why even if we set max_order=4, you may only see 2-way interactions — because that’s where Fisher Information stops growing.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CA" sz="18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95ECC94-3D5E-46A7-A7A1-DE807E156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658367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structure&#10;&#10;AI-generated content may be incorrect.">
            <a:extLst>
              <a:ext uri="{FF2B5EF4-FFF2-40B4-BE49-F238E27FC236}">
                <a16:creationId xmlns:a16="http://schemas.microsoft.com/office/drawing/2014/main" id="{0964ABCD-3613-B40B-D886-10E6507EF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>
            <a:fillRect/>
          </a:stretch>
        </p:blipFill>
        <p:spPr>
          <a:xfrm>
            <a:off x="7798832" y="841905"/>
            <a:ext cx="2390373" cy="2317178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E549738-9961-462D-81B7-4A7A44691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3530966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C5241F10-6D39-F4CE-D125-663DDD2DDC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066" y="4485481"/>
            <a:ext cx="4305905" cy="753533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1DE471B-BCA4-1C41-4286-72A662BCCD25}"/>
              </a:ext>
            </a:extLst>
          </p:cNvPr>
          <p:cNvSpPr txBox="1"/>
          <p:nvPr/>
        </p:nvSpPr>
        <p:spPr>
          <a:xfrm>
            <a:off x="6634418" y="5322779"/>
            <a:ext cx="471938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dirty="0"/>
              <a:t>When rK &gt; threshold (say 0.95), stop.</a:t>
            </a:r>
          </a:p>
          <a:p>
            <a:pPr marL="0" indent="0">
              <a:buNone/>
            </a:pPr>
            <a:br>
              <a:rPr lang="en-US" sz="1400" dirty="0"/>
            </a:b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63459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2C05C-6B44-4675-52A8-D1AF66744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Computational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965A6-347E-457B-1A0F-D2DCE4AE4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Memory-efficient pipeline.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C485706-01EC-5336-C246-C78033D8E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68977"/>
            <a:ext cx="10240304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                      -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Reads huge genotype CSVs in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chunks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read_csv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chunksize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=...)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          - Uses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prescreening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keep only top M SNPs by correlation with phenotype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          - Streams data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blockwise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computes </a:t>
            </a:r>
            <a:r>
              <a:rPr lang="el-GR" sz="2000" dirty="0"/>
              <a:t>Δ</a:t>
            </a:r>
            <a:r>
              <a:rPr lang="en-CA" sz="2000" dirty="0"/>
              <a:t>I(z)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incrementally</a:t>
            </a:r>
          </a:p>
        </p:txBody>
      </p:sp>
    </p:spTree>
    <p:extLst>
      <p:ext uri="{BB962C8B-B14F-4D97-AF65-F5344CB8AC3E}">
        <p14:creationId xmlns:p14="http://schemas.microsoft.com/office/powerpoint/2010/main" val="4192066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DFA5CF-08AF-AABD-0636-5EDA37AE7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CA" sz="3700"/>
              <a:t>Hypergraph Representation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86A97-1E52-2F20-3913-E9606C974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000"/>
              <a:t>Say:</a:t>
            </a:r>
          </a:p>
          <a:p>
            <a:pPr marL="0" indent="0">
              <a:buNone/>
            </a:pPr>
            <a:endParaRPr lang="en-CA" sz="2000"/>
          </a:p>
          <a:p>
            <a:r>
              <a:rPr lang="en-CA" sz="2000"/>
              <a:t>Each SNP = node</a:t>
            </a:r>
          </a:p>
          <a:p>
            <a:r>
              <a:rPr lang="en-CA" sz="2000"/>
              <a:t>Each discovered interaction = hyperedge</a:t>
            </a:r>
          </a:p>
          <a:p>
            <a:r>
              <a:rPr lang="en-CA" sz="2000"/>
              <a:t>Edge weight = </a:t>
            </a:r>
            <a:r>
              <a:rPr lang="el-GR" sz="2000"/>
              <a:t>Δ</a:t>
            </a:r>
            <a:r>
              <a:rPr lang="en-CA" sz="2000"/>
              <a:t>I(e)</a:t>
            </a:r>
          </a:p>
          <a:p>
            <a:pPr marL="0" indent="0">
              <a:buNone/>
            </a:pPr>
            <a:r>
              <a:rPr lang="en-CA" sz="2000"/>
              <a:t> </a:t>
            </a:r>
          </a:p>
          <a:p>
            <a:pPr marL="0" indent="0">
              <a:buNone/>
            </a:pPr>
            <a:r>
              <a:rPr lang="en-CA" sz="2000"/>
              <a:t>So, the </a:t>
            </a:r>
            <a:r>
              <a:rPr lang="en-CA" sz="2000" b="1"/>
              <a:t>hypergraph encodes multi-level cooperation</a:t>
            </a:r>
            <a:r>
              <a:rPr lang="en-CA" sz="2000"/>
              <a:t> among SNPs.</a:t>
            </a:r>
          </a:p>
          <a:p>
            <a:pPr marL="0" indent="0">
              <a:buNone/>
            </a:pPr>
            <a:endParaRPr lang="en-CA" sz="20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network&#10;&#10;AI-generated content may be incorrect.">
            <a:extLst>
              <a:ext uri="{FF2B5EF4-FFF2-40B4-BE49-F238E27FC236}">
                <a16:creationId xmlns:a16="http://schemas.microsoft.com/office/drawing/2014/main" id="{02726E0F-13F5-9A17-B68D-8BF7850EE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3065"/>
          <a:stretch>
            <a:fillRect/>
          </a:stretch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546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A033F-3666-2613-AABB-1E9113E36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Simulation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grid of numbers&#10;&#10;AI-generated content may be incorrect.">
            <a:extLst>
              <a:ext uri="{FF2B5EF4-FFF2-40B4-BE49-F238E27FC236}">
                <a16:creationId xmlns:a16="http://schemas.microsoft.com/office/drawing/2014/main" id="{1A2D4B6E-A49F-418B-7C18-72E7A1EE94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041" y="666728"/>
            <a:ext cx="4768902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890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47F62-8D6A-332E-9A66-0171A255E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Simulation Example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9376" y="1800088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976431A-8B8C-7174-42FE-95766C3D95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47" y="2061518"/>
            <a:ext cx="3682906" cy="3600041"/>
          </a:xfrm>
          <a:prstGeom prst="rect">
            <a:avLst/>
          </a:prstGeom>
        </p:spPr>
      </p:pic>
      <p:pic>
        <p:nvPicPr>
          <p:cNvPr id="11" name="Picture 10" descr="A diagram of a heat map&#10;&#10;AI-generated content may be incorrect.">
            <a:extLst>
              <a:ext uri="{FF2B5EF4-FFF2-40B4-BE49-F238E27FC236}">
                <a16:creationId xmlns:a16="http://schemas.microsoft.com/office/drawing/2014/main" id="{7123E3E2-F459-4240-8BDC-F148B3EDED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6145" y="2692083"/>
            <a:ext cx="3758184" cy="3222641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A891422-985C-B337-4ECE-2148A13923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242" y="2063507"/>
            <a:ext cx="3758184" cy="172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144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BD53D1-27F0-BC22-5E9C-868C329E2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Computational Efficiency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process&#10;&#10;AI-generated content may be incorrect.">
            <a:extLst>
              <a:ext uri="{FF2B5EF4-FFF2-40B4-BE49-F238E27FC236}">
                <a16:creationId xmlns:a16="http://schemas.microsoft.com/office/drawing/2014/main" id="{4957EF9D-20BA-EE94-3075-4609C478AC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71880" y="666728"/>
            <a:ext cx="4837225" cy="54657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8D11CF-1074-5CE5-7B09-6E31F3D98FCE}"/>
              </a:ext>
            </a:extLst>
          </p:cNvPr>
          <p:cNvSpPr txBox="1"/>
          <p:nvPr/>
        </p:nvSpPr>
        <p:spPr>
          <a:xfrm>
            <a:off x="1258229" y="5117207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Memory-efficient pipeline.</a:t>
            </a:r>
          </a:p>
        </p:txBody>
      </p:sp>
    </p:spTree>
    <p:extLst>
      <p:ext uri="{BB962C8B-B14F-4D97-AF65-F5344CB8AC3E}">
        <p14:creationId xmlns:p14="http://schemas.microsoft.com/office/powerpoint/2010/main" val="1004317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597C30-0C89-BFDE-A748-461C6F362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100" b="1"/>
              <a:t>Biological and Theoretical Takeaways</a:t>
            </a:r>
            <a:br>
              <a:rPr lang="en-US" sz="4100" b="1"/>
            </a:br>
            <a:endParaRPr lang="en-CA" sz="41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94862-95CC-66A2-5E1F-8FA9BA6ED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000" b="1"/>
              <a:t>Biological</a:t>
            </a:r>
            <a:r>
              <a:rPr lang="en-US" sz="2000"/>
              <a:t> – Captures epistasis efficiently, beyond GWAS main effects.</a:t>
            </a:r>
          </a:p>
          <a:p>
            <a:r>
              <a:rPr lang="en-US" sz="2000" b="1"/>
              <a:t>Mathematical</a:t>
            </a:r>
            <a:r>
              <a:rPr lang="en-US" sz="2000"/>
              <a:t> – Based on score test and Fisher Information curvature.</a:t>
            </a:r>
          </a:p>
          <a:p>
            <a:r>
              <a:rPr lang="en-US" sz="2000" b="1"/>
              <a:t>Computational</a:t>
            </a:r>
            <a:r>
              <a:rPr lang="en-US" sz="2000"/>
              <a:t> – Scales to large datasets via streaming and pruning.</a:t>
            </a:r>
          </a:p>
          <a:p>
            <a:endParaRPr lang="en-CA" sz="20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1BAAF9-BC9D-4D2A-C4CB-507FF3E75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532" y="3955106"/>
            <a:ext cx="5150277" cy="77254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703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E162-189A-5071-1B5F-8A78DB221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28683"/>
            <a:ext cx="10515600" cy="1325563"/>
          </a:xfrm>
        </p:spPr>
        <p:txBody>
          <a:bodyPr/>
          <a:lstStyle/>
          <a:p>
            <a:pPr algn="ctr"/>
            <a:r>
              <a:rPr lang="en-CA" dirty="0"/>
              <a:t>THANK YOU!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D2187F-8A12-3C49-01FB-CE2FCC1F401C}"/>
              </a:ext>
            </a:extLst>
          </p:cNvPr>
          <p:cNvSpPr txBox="1"/>
          <p:nvPr/>
        </p:nvSpPr>
        <p:spPr>
          <a:xfrm>
            <a:off x="3231683" y="4469149"/>
            <a:ext cx="60976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dirty="0"/>
              <a:t>Full FIGHI documentation and code:</a:t>
            </a:r>
          </a:p>
          <a:p>
            <a:pPr algn="ctr"/>
            <a:endParaRPr lang="en-CA" dirty="0"/>
          </a:p>
          <a:p>
            <a:pPr algn="ctr"/>
            <a:r>
              <a:rPr lang="en-CA" dirty="0"/>
              <a:t> https://github.com/1234-Ariel-code/fighi</a:t>
            </a:r>
          </a:p>
        </p:txBody>
      </p:sp>
    </p:spTree>
    <p:extLst>
      <p:ext uri="{BB962C8B-B14F-4D97-AF65-F5344CB8AC3E}">
        <p14:creationId xmlns:p14="http://schemas.microsoft.com/office/powerpoint/2010/main" val="3902179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4B45E4-12CB-D2EF-C5E4-781D7B986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CA" sz="4800"/>
              <a:t>Why FIGHI?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A56A2-6DA7-5243-AEB6-70A92C4A0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 fontScale="92500"/>
          </a:bodyPr>
          <a:lstStyle/>
          <a:p>
            <a:r>
              <a:rPr lang="en-CA" sz="2200" dirty="0"/>
              <a:t>Traditional GWAS misses interaction effects (epistasis)</a:t>
            </a:r>
          </a:p>
          <a:p>
            <a:r>
              <a:rPr lang="en-US" sz="2200" dirty="0"/>
              <a:t>Traditional GWAS tests each SNP independently — one by one — for its association with a phenotype.</a:t>
            </a:r>
            <a:br>
              <a:rPr lang="en-US" sz="2200" dirty="0"/>
            </a:br>
            <a:r>
              <a:rPr lang="en-US" sz="2200" dirty="0"/>
              <a:t>That’s fine for </a:t>
            </a:r>
            <a:r>
              <a:rPr lang="en-US" sz="2200" i="1" dirty="0"/>
              <a:t>additive</a:t>
            </a:r>
            <a:r>
              <a:rPr lang="en-US" sz="2200" dirty="0"/>
              <a:t> effects, but what if SNP A and SNP B only matter </a:t>
            </a:r>
            <a:r>
              <a:rPr lang="en-US" sz="2200" b="1" dirty="0"/>
              <a:t>together</a:t>
            </a:r>
            <a:r>
              <a:rPr lang="en-US" sz="2200" dirty="0"/>
              <a:t>?</a:t>
            </a:r>
            <a:endParaRPr lang="en-CA" sz="2200" dirty="0"/>
          </a:p>
        </p:txBody>
      </p:sp>
      <p:pic>
        <p:nvPicPr>
          <p:cNvPr id="7" name="Picture 6" descr="A diagram of a graph&#10;&#10;AI-generated content may be incorrect.">
            <a:extLst>
              <a:ext uri="{FF2B5EF4-FFF2-40B4-BE49-F238E27FC236}">
                <a16:creationId xmlns:a16="http://schemas.microsoft.com/office/drawing/2014/main" id="{9929B4B1-2BA7-53AE-1DD5-ACA93A0A9A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932" y="2569464"/>
            <a:ext cx="3678936" cy="3678936"/>
          </a:xfrm>
          <a:prstGeom prst="rect">
            <a:avLst/>
          </a:prstGeom>
        </p:spPr>
      </p:pic>
      <p:pic>
        <p:nvPicPr>
          <p:cNvPr id="5" name="Picture 4" descr="A graph showing different colored lines&#10;&#10;AI-generated content may be incorrect.">
            <a:extLst>
              <a:ext uri="{FF2B5EF4-FFF2-40B4-BE49-F238E27FC236}">
                <a16:creationId xmlns:a16="http://schemas.microsoft.com/office/drawing/2014/main" id="{B162EE60-2EA8-4F80-E1BD-5FD4A725F6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496" y="2871025"/>
            <a:ext cx="5468112" cy="307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021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2A0776-6732-7AD3-CF7A-21D176253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CA" sz="4800" dirty="0"/>
              <a:t>The Challenge: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448D7-5ECB-5758-95ED-12416235E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645" y="1097281"/>
            <a:ext cx="5241380" cy="423058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CA" sz="3200" dirty="0"/>
              <a:t>The Combinatorial Explosion</a:t>
            </a:r>
          </a:p>
        </p:txBody>
      </p:sp>
      <p:pic>
        <p:nvPicPr>
          <p:cNvPr id="5" name="Picture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A6A616BF-E344-1A58-6286-77236F7054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532" y="2622472"/>
            <a:ext cx="5150277" cy="343780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67AC4A-027C-59F0-5EB3-DBFFD6767FBD}"/>
              </a:ext>
            </a:extLst>
          </p:cNvPr>
          <p:cNvSpPr txBox="1"/>
          <p:nvPr/>
        </p:nvSpPr>
        <p:spPr>
          <a:xfrm>
            <a:off x="-2" y="2223753"/>
            <a:ext cx="616979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b="1" dirty="0"/>
              <a:t>Problem:</a:t>
            </a:r>
          </a:p>
          <a:p>
            <a:pPr algn="ctr">
              <a:buNone/>
            </a:pPr>
            <a:r>
              <a:rPr lang="en-US" dirty="0"/>
              <a:t>P(y∣X) may depend on interactions among SNPs. </a:t>
            </a:r>
          </a:p>
          <a:p>
            <a:pPr algn="ctr"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But enumerating all possible interactions is </a:t>
            </a:r>
          </a:p>
          <a:p>
            <a:pPr>
              <a:buNone/>
            </a:pPr>
            <a:r>
              <a:rPr lang="en-US" b="1" dirty="0"/>
              <a:t>combinatorially explosive</a:t>
            </a:r>
            <a:r>
              <a:rPr lang="en-US" dirty="0"/>
              <a:t>:</a:t>
            </a:r>
          </a:p>
          <a:p>
            <a:pPr>
              <a:buNone/>
            </a:pPr>
            <a:r>
              <a:rPr lang="en-US" dirty="0"/>
              <a:t> </a:t>
            </a:r>
          </a:p>
          <a:p>
            <a:r>
              <a:rPr lang="en-US" dirty="0"/>
              <a:t>      - With 1M SNPs, even pairwise </a:t>
            </a:r>
          </a:p>
          <a:p>
            <a:r>
              <a:rPr lang="en-US" dirty="0"/>
              <a:t>      interactions = binom{10^6}{2} → impossible.</a:t>
            </a:r>
          </a:p>
          <a:p>
            <a:r>
              <a:rPr lang="en-US" dirty="0"/>
              <a:t>      - We need a smarter way to decide </a:t>
            </a:r>
            <a:r>
              <a:rPr lang="en-US" i="1" dirty="0"/>
              <a:t>which</a:t>
            </a:r>
            <a:r>
              <a:rPr lang="en-US" dirty="0"/>
              <a:t> interactions </a:t>
            </a:r>
          </a:p>
          <a:p>
            <a:r>
              <a:rPr lang="en-US" dirty="0"/>
              <a:t>      are worth testing.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So, we reformulate the question as:</a:t>
            </a:r>
          </a:p>
          <a:p>
            <a:pPr>
              <a:buNone/>
            </a:pPr>
            <a:endParaRPr lang="en-US" dirty="0"/>
          </a:p>
          <a:p>
            <a:pPr algn="ctr">
              <a:buNone/>
            </a:pPr>
            <a:r>
              <a:rPr lang="en-US" dirty="0"/>
              <a:t>“Which combination of SNPs adds the most </a:t>
            </a:r>
            <a:r>
              <a:rPr lang="en-US" b="1" dirty="0"/>
              <a:t>Fisher Information</a:t>
            </a:r>
            <a:r>
              <a:rPr lang="en-US" dirty="0"/>
              <a:t> about the phenotype?”</a:t>
            </a:r>
          </a:p>
        </p:txBody>
      </p:sp>
    </p:spTree>
    <p:extLst>
      <p:ext uri="{BB962C8B-B14F-4D97-AF65-F5344CB8AC3E}">
        <p14:creationId xmlns:p14="http://schemas.microsoft.com/office/powerpoint/2010/main" val="1371374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E23F9-DB3C-9C40-8ED4-82B496C5F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243"/>
            <a:ext cx="10115349" cy="616652"/>
          </a:xfrm>
        </p:spPr>
        <p:txBody>
          <a:bodyPr>
            <a:normAutofit fontScale="90000"/>
          </a:bodyPr>
          <a:lstStyle/>
          <a:p>
            <a:r>
              <a:rPr lang="en-US" dirty="0"/>
              <a:t>From Likelihood to Fisher Information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230FBF-1BB7-CD8A-3606-9F6271F35A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4270" y="693538"/>
            <a:ext cx="9373908" cy="24958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2BCB12-C2A9-F578-0A15-9396856F060F}"/>
              </a:ext>
            </a:extLst>
          </p:cNvPr>
          <p:cNvSpPr txBox="1"/>
          <p:nvPr/>
        </p:nvSpPr>
        <p:spPr>
          <a:xfrm>
            <a:off x="680984" y="3544034"/>
            <a:ext cx="609760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CA" b="1" dirty="0"/>
              <a:t>Interpretation</a:t>
            </a:r>
            <a:r>
              <a:rPr lang="en-CA" dirty="0"/>
              <a:t>:</a:t>
            </a:r>
          </a:p>
          <a:p>
            <a:pPr>
              <a:buNone/>
            </a:pP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 U(</a:t>
            </a:r>
            <a:r>
              <a:rPr lang="el-GR" dirty="0"/>
              <a:t>β</a:t>
            </a:r>
            <a:r>
              <a:rPr lang="en-CA" dirty="0"/>
              <a:t>) tells how the log-likelihood changes with </a:t>
            </a:r>
            <a:r>
              <a:rPr lang="el-GR" dirty="0"/>
              <a:t>β (</a:t>
            </a:r>
            <a:r>
              <a:rPr lang="en-CA" dirty="0"/>
              <a:t>slope).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 I(</a:t>
            </a:r>
            <a:r>
              <a:rPr lang="el-GR" dirty="0"/>
              <a:t>β</a:t>
            </a:r>
            <a:r>
              <a:rPr lang="en-CA" dirty="0"/>
              <a:t>) tells how </a:t>
            </a:r>
            <a:r>
              <a:rPr lang="en-CA" i="1" dirty="0"/>
              <a:t>stable</a:t>
            </a:r>
            <a:r>
              <a:rPr lang="en-CA" dirty="0"/>
              <a:t> that slope is; the curvature, or certainty.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 Large Fisher Information → steeper curvature → more certainty → stronger signal.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 algn="ctr">
              <a:buNone/>
            </a:pPr>
            <a:r>
              <a:rPr lang="en-CA" dirty="0"/>
              <a:t>So, </a:t>
            </a:r>
            <a:r>
              <a:rPr lang="en-CA" b="1" dirty="0"/>
              <a:t>Fisher Information quantifies how much certainty a parameter contributes.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6594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EED150-B8E1-1EBC-089E-B4219241C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CA" sz="4000"/>
              <a:t>Intuitive Visualization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B0342-AAB5-FD58-2BAC-11C9315C3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/>
              <a:t>Geometric View of Fisher Information</a:t>
            </a:r>
            <a:endParaRPr lang="en-CA" sz="20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lorful graph with arrows pointing to the top&#10;&#10;AI-generated content may be incorrect.">
            <a:extLst>
              <a:ext uri="{FF2B5EF4-FFF2-40B4-BE49-F238E27FC236}">
                <a16:creationId xmlns:a16="http://schemas.microsoft.com/office/drawing/2014/main" id="{E2BA563A-3A55-4542-5734-2154841851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3065"/>
          <a:stretch>
            <a:fillRect/>
          </a:stretch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615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06D81-A4AB-D4E7-7297-ECB7C1386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Gain for a New Feature</a:t>
            </a:r>
            <a:endParaRPr lang="en-CA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79EC14-9F58-E8B2-3776-049768E2EC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CA" sz="2400" dirty="0"/>
                  <a:t>Now suppose we’ve fit a base model with existing SNPs X, and we’re considering adding a new feature:</a:t>
                </a:r>
              </a:p>
              <a:p>
                <a:pPr marL="0" indent="0">
                  <a:buNone/>
                </a:pPr>
                <a:endParaRPr lang="en-CA" sz="24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CA" sz="2400" i="1"/>
                      <m:t>𝑧</m:t>
                    </m:r>
                    <m:r>
                      <a:rPr lang="en-CA" sz="2400"/>
                      <m:t>=</m:t>
                    </m:r>
                    <m:sSub>
                      <m:sSubPr>
                        <m:ctrlPr>
                          <a:rPr lang="ar-AE" sz="2400" i="1"/>
                        </m:ctrlPr>
                      </m:sSubPr>
                      <m:e>
                        <m:r>
                          <a:rPr lang="ar-AE" sz="2400" i="1"/>
                          <m:t>𝑥</m:t>
                        </m:r>
                      </m:e>
                      <m:sub>
                        <m:sSub>
                          <m:sSubPr>
                            <m:ctrlPr>
                              <a:rPr lang="ar-AE" sz="2400" i="1"/>
                            </m:ctrlPr>
                          </m:sSubPr>
                          <m:e>
                            <m:r>
                              <a:rPr lang="ar-AE" sz="2400" i="1"/>
                              <m:t>𝑗</m:t>
                            </m:r>
                          </m:e>
                          <m:sub>
                            <m:r>
                              <a:rPr lang="ar-AE" sz="2400"/>
                              <m:t>1</m:t>
                            </m:r>
                          </m:sub>
                        </m:sSub>
                      </m:sub>
                    </m:sSub>
                    <m:r>
                      <a:rPr lang="ar-AE" sz="2400"/>
                      <m:t>×</m:t>
                    </m:r>
                    <m:sSub>
                      <m:sSubPr>
                        <m:ctrlPr>
                          <a:rPr lang="ar-AE" sz="2400" i="1"/>
                        </m:ctrlPr>
                      </m:sSubPr>
                      <m:e>
                        <m:r>
                          <a:rPr lang="ar-AE" sz="2400" i="1"/>
                          <m:t>𝑥</m:t>
                        </m:r>
                      </m:e>
                      <m:sub>
                        <m:sSub>
                          <m:sSubPr>
                            <m:ctrlPr>
                              <a:rPr lang="ar-AE" sz="2400" i="1"/>
                            </m:ctrlPr>
                          </m:sSubPr>
                          <m:e>
                            <m:r>
                              <a:rPr lang="ar-AE" sz="2400" i="1"/>
                              <m:t>𝑗</m:t>
                            </m:r>
                          </m:e>
                          <m:sub>
                            <m:r>
                              <a:rPr lang="ar-AE" sz="2400"/>
                              <m:t>2</m:t>
                            </m:r>
                          </m:sub>
                        </m:sSub>
                      </m:sub>
                    </m:sSub>
                    <m:r>
                      <a:rPr lang="ar-AE" sz="2400"/>
                      <m:t>×⋯×</m:t>
                    </m:r>
                    <m:sSub>
                      <m:sSubPr>
                        <m:ctrlPr>
                          <a:rPr lang="ar-AE" sz="2400" i="1"/>
                        </m:ctrlPr>
                      </m:sSubPr>
                      <m:e>
                        <m:r>
                          <a:rPr lang="ar-AE" sz="2400" i="1"/>
                          <m:t>𝑥</m:t>
                        </m:r>
                      </m:e>
                      <m:sub>
                        <m:sSub>
                          <m:sSubPr>
                            <m:ctrlPr>
                              <a:rPr lang="ar-AE" sz="2400" i="1"/>
                            </m:ctrlPr>
                          </m:sSubPr>
                          <m:e>
                            <m:r>
                              <a:rPr lang="ar-AE" sz="2400" i="1"/>
                              <m:t>𝑗</m:t>
                            </m:r>
                          </m:e>
                          <m:sub>
                            <m:r>
                              <a:rPr lang="ar-AE" sz="2400" i="1"/>
                              <m:t>𝐾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CA" sz="2400" dirty="0"/>
                  <a:t>,</a:t>
                </a:r>
              </a:p>
              <a:p>
                <a:pPr marL="0" indent="0" algn="ctr">
                  <a:buNone/>
                </a:pPr>
                <a:endParaRPr lang="en-CA" sz="2400" dirty="0"/>
              </a:p>
              <a:p>
                <a:pPr marL="0" indent="0" algn="ctr">
                  <a:buNone/>
                </a:pPr>
                <a:r>
                  <a:rPr lang="en-CA" sz="2400" dirty="0"/>
                  <a:t>“Potential K-way interaction”</a:t>
                </a:r>
              </a:p>
              <a:p>
                <a:pPr marL="0" indent="0">
                  <a:buNone/>
                </a:pPr>
                <a:endParaRPr lang="en-CA" sz="2400" dirty="0"/>
              </a:p>
              <a:p>
                <a:pPr marL="0" indent="0" algn="ctr">
                  <a:buNone/>
                </a:pPr>
                <a:r>
                  <a:rPr lang="en-CA" sz="2400" dirty="0"/>
                  <a:t>We don’t want to refit the whole model for every possible z.</a:t>
                </a:r>
                <a:br>
                  <a:rPr lang="en-CA" sz="2400" dirty="0"/>
                </a:br>
                <a:r>
                  <a:rPr lang="en-CA" sz="2400" dirty="0"/>
                  <a:t>Instead, we use the </a:t>
                </a:r>
                <a:r>
                  <a:rPr lang="en-CA" sz="2400" b="1" dirty="0"/>
                  <a:t>Score Test Approximation</a:t>
                </a:r>
                <a:r>
                  <a:rPr lang="en-CA" sz="2400" dirty="0"/>
                  <a:t>.</a:t>
                </a:r>
              </a:p>
              <a:p>
                <a:endParaRPr lang="en-CA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79EC14-9F58-E8B2-3776-049768E2EC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182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8447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24C6B-2E76-BD86-5495-EDB2B5105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Score Test Derivation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FF76A8-EE77-D458-69F4-98FDB72195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4756" y="1515431"/>
            <a:ext cx="9945488" cy="41439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ADB14F-6910-05E0-9C87-4F9074B35D07}"/>
              </a:ext>
            </a:extLst>
          </p:cNvPr>
          <p:cNvSpPr txBox="1"/>
          <p:nvPr/>
        </p:nvSpPr>
        <p:spPr>
          <a:xfrm>
            <a:off x="3048802" y="6018820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This is the </a:t>
            </a:r>
            <a:r>
              <a:rPr lang="en-US" b="1" dirty="0"/>
              <a:t>core equation of FIGHI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11102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620A0-4153-11E6-FA65-B87069291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Score Test Derivation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749F6-8DC5-056A-17F7-814CD4A01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Interpretation</a:t>
            </a:r>
          </a:p>
          <a:p>
            <a:pPr marL="0" indent="0">
              <a:buNone/>
            </a:pPr>
            <a:r>
              <a:rPr lang="en-US" sz="2400" b="1" dirty="0"/>
              <a:t> </a:t>
            </a:r>
          </a:p>
          <a:p>
            <a:r>
              <a:rPr lang="en-CA" sz="2400" dirty="0"/>
              <a:t>Uz</a:t>
            </a:r>
            <a:r>
              <a:rPr lang="en-US" sz="2400" dirty="0"/>
              <a:t>: how correlated the new interaction is with the residuals</a:t>
            </a:r>
          </a:p>
          <a:p>
            <a:r>
              <a:rPr lang="en-CA" sz="2400" dirty="0"/>
              <a:t>Izz​</a:t>
            </a:r>
            <a:r>
              <a:rPr lang="en-US" sz="2400" dirty="0"/>
              <a:t>: how stable (non-collinear) that interaction is</a:t>
            </a:r>
          </a:p>
          <a:p>
            <a:r>
              <a:rPr lang="el-GR" sz="2400" dirty="0"/>
              <a:t>Δ</a:t>
            </a:r>
            <a:r>
              <a:rPr lang="en-CA" sz="2400" dirty="0"/>
              <a:t>I(z) </a:t>
            </a:r>
            <a:r>
              <a:rPr lang="en-US" sz="2400" dirty="0"/>
              <a:t>how much extra certainty this interaction adds</a:t>
            </a:r>
          </a:p>
          <a:p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So, we can </a:t>
            </a:r>
            <a:r>
              <a:rPr lang="en-US" sz="2400" b="1" dirty="0"/>
              <a:t>rank all possible candidate interactions</a:t>
            </a:r>
            <a:r>
              <a:rPr lang="en-US" sz="2400" dirty="0"/>
              <a:t> by </a:t>
            </a:r>
            <a:r>
              <a:rPr lang="el-GR" sz="2400" dirty="0"/>
              <a:t>Δ</a:t>
            </a:r>
            <a:r>
              <a:rPr lang="en-CA" sz="2400" dirty="0"/>
              <a:t>I(z) </a:t>
            </a:r>
            <a:r>
              <a:rPr lang="en-US" sz="2400" dirty="0"/>
              <a:t>without refitting the model for each.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4217623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9A90BB-47D0-DAFF-7CF1-F4D9602E9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 fontScale="90000"/>
          </a:bodyPr>
          <a:lstStyle/>
          <a:p>
            <a:r>
              <a:rPr lang="en-CA" sz="4000" dirty="0"/>
              <a:t>Mathematical Consistency</a:t>
            </a:r>
            <a:endParaRPr lang="en-CA" sz="37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0904B-F311-5BD6-5BEA-B186B7EAF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000" dirty="0"/>
              <a:t>Score-Test Derivation &amp; Computational Simplicity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board with white text and symbols&#10;&#10;AI-generated content may be incorrect.">
            <a:extLst>
              <a:ext uri="{FF2B5EF4-FFF2-40B4-BE49-F238E27FC236}">
                <a16:creationId xmlns:a16="http://schemas.microsoft.com/office/drawing/2014/main" id="{C0B6937E-BE6C-7BC9-8BED-C094F2CD3C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>
            <a:fillRect/>
          </a:stretch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710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1175</Words>
  <Application>Microsoft Office PowerPoint</Application>
  <PresentationFormat>Widescreen</PresentationFormat>
  <Paragraphs>122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Arial Unicode MS</vt:lpstr>
      <vt:lpstr>Office Theme</vt:lpstr>
      <vt:lpstr>FIGHI: Fisher Information Guided Hyper-Interaction Inference</vt:lpstr>
      <vt:lpstr>Why FIGHI?</vt:lpstr>
      <vt:lpstr>The Challenge:</vt:lpstr>
      <vt:lpstr>From Likelihood to Fisher Information</vt:lpstr>
      <vt:lpstr>Intuitive Visualization</vt:lpstr>
      <vt:lpstr>Information Gain for a New Feature</vt:lpstr>
      <vt:lpstr>Score Test Derivation</vt:lpstr>
      <vt:lpstr>Score Test Derivation</vt:lpstr>
      <vt:lpstr>Mathematical Consistency</vt:lpstr>
      <vt:lpstr>Fisher Information Gain for Logistic and Linear Models</vt:lpstr>
      <vt:lpstr>Fisher Information Gain for Logistic and Linear Models</vt:lpstr>
      <vt:lpstr>Building Interactions Adaptively</vt:lpstr>
      <vt:lpstr>Computational Implementation</vt:lpstr>
      <vt:lpstr>Hypergraph Representation</vt:lpstr>
      <vt:lpstr>Simulation</vt:lpstr>
      <vt:lpstr>Simulation Example</vt:lpstr>
      <vt:lpstr>Computational Efficiency</vt:lpstr>
      <vt:lpstr>Biological and Theoretical Takeaways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Ariel Ghislain Kemogne Kamdoum</dc:creator>
  <cp:lastModifiedBy>Ariel Ghislain Kemogne Kamdoum</cp:lastModifiedBy>
  <cp:revision>2</cp:revision>
  <dcterms:created xsi:type="dcterms:W3CDTF">2025-10-16T16:55:01Z</dcterms:created>
  <dcterms:modified xsi:type="dcterms:W3CDTF">2025-10-16T18:34:17Z</dcterms:modified>
</cp:coreProperties>
</file>

<file path=docProps/thumbnail.jpeg>
</file>